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59"/>
  </p:notesMasterIdLst>
  <p:handoutMasterIdLst>
    <p:handoutMasterId r:id="rId60"/>
  </p:handoutMasterIdLst>
  <p:sldIdLst>
    <p:sldId id="451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452" r:id="rId15"/>
    <p:sldId id="270" r:id="rId16"/>
    <p:sldId id="276" r:id="rId17"/>
    <p:sldId id="341" r:id="rId18"/>
    <p:sldId id="430" r:id="rId19"/>
    <p:sldId id="289" r:id="rId20"/>
    <p:sldId id="288" r:id="rId21"/>
    <p:sldId id="286" r:id="rId22"/>
    <p:sldId id="291" r:id="rId23"/>
    <p:sldId id="292" r:id="rId24"/>
    <p:sldId id="293" r:id="rId25"/>
    <p:sldId id="331" r:id="rId26"/>
    <p:sldId id="432" r:id="rId27"/>
    <p:sldId id="443" r:id="rId28"/>
    <p:sldId id="444" r:id="rId29"/>
    <p:sldId id="445" r:id="rId30"/>
    <p:sldId id="418" r:id="rId31"/>
    <p:sldId id="427" r:id="rId32"/>
    <p:sldId id="449" r:id="rId33"/>
    <p:sldId id="450" r:id="rId34"/>
    <p:sldId id="428" r:id="rId35"/>
    <p:sldId id="426" r:id="rId36"/>
    <p:sldId id="453" r:id="rId37"/>
    <p:sldId id="417" r:id="rId38"/>
    <p:sldId id="415" r:id="rId39"/>
    <p:sldId id="416" r:id="rId40"/>
    <p:sldId id="441" r:id="rId41"/>
    <p:sldId id="442" r:id="rId42"/>
    <p:sldId id="342" r:id="rId43"/>
    <p:sldId id="422" r:id="rId44"/>
    <p:sldId id="423" r:id="rId45"/>
    <p:sldId id="424" r:id="rId46"/>
    <p:sldId id="420" r:id="rId47"/>
    <p:sldId id="447" r:id="rId48"/>
    <p:sldId id="454" r:id="rId49"/>
    <p:sldId id="419" r:id="rId50"/>
    <p:sldId id="421" r:id="rId51"/>
    <p:sldId id="446" r:id="rId52"/>
    <p:sldId id="337" r:id="rId53"/>
    <p:sldId id="334" r:id="rId54"/>
    <p:sldId id="336" r:id="rId55"/>
    <p:sldId id="439" r:id="rId56"/>
    <p:sldId id="414" r:id="rId57"/>
    <p:sldId id="413" r:id="rId5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936" y="4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grate-your-databases-to-a-fully-managed-service-with-azure-sql-database-managed-insta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SQL-Server/Behind-the-Scenes-on-OPTIMIZE-FOR-SEQUENTIAL-KEY/ba-p/806888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What’s New in SQL Server 2019?</a:t>
            </a:r>
            <a:endParaRPr lang="en-US" sz="9600" b="1" dirty="0">
              <a:solidFill>
                <a:schemeClr val="bg1"/>
              </a:solidFill>
              <a:latin typeface="Geogrotesque"/>
              <a:ea typeface="Geogrotesque" charset="0"/>
              <a:cs typeface="Geo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763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New features in “Intelligent Query Processing” umbrella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Accelerated Database Recovery (ADR)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Major performance boosts: Scalar UDF in-lining (automatic!), </a:t>
            </a:r>
            <a:r>
              <a:rPr lang="en-US" sz="3000" dirty="0" err="1"/>
              <a:t>TempDB</a:t>
            </a:r>
            <a:r>
              <a:rPr lang="en-US" sz="3000" dirty="0"/>
              <a:t>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7742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63BF-1591-4C7E-A90A-7716B1F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1180842"/>
            <a:ext cx="11209027" cy="307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1623-B7AE-4C96-A95F-F064FFBEEEB2}"/>
              </a:ext>
            </a:extLst>
          </p:cNvPr>
          <p:cNvSpPr/>
          <p:nvPr/>
        </p:nvSpPr>
        <p:spPr>
          <a:xfrm>
            <a:off x="81107" y="6119812"/>
            <a:ext cx="780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https://azure.microsoft.com/en-us/blog/migrate-your-databases-to-a-fully-managed-service-with-azure-sql-database-managed-instance/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CBB6B-C96C-4135-9CF8-90CA8F1D4B29}"/>
              </a:ext>
            </a:extLst>
          </p:cNvPr>
          <p:cNvSpPr txBox="1"/>
          <p:nvPr/>
        </p:nvSpPr>
        <p:spPr>
          <a:xfrm>
            <a:off x="255241" y="4856419"/>
            <a:ext cx="1090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soon with Azure Arc: Run Azure SQL Database on-prem!</a:t>
            </a:r>
          </a:p>
          <a:p>
            <a:r>
              <a:rPr lang="en-US" sz="3200" dirty="0"/>
              <a:t>Azure Arc: hybrid </a:t>
            </a:r>
            <a:r>
              <a:rPr lang="en-US" sz="3200" dirty="0" err="1"/>
              <a:t>cloud+on-prem</a:t>
            </a:r>
            <a:r>
              <a:rPr lang="en-US" sz="3200" dirty="0"/>
              <a:t> management for Azure</a:t>
            </a:r>
          </a:p>
        </p:txBody>
      </p:sp>
    </p:spTree>
    <p:extLst>
      <p:ext uri="{BB962C8B-B14F-4D97-AF65-F5344CB8AC3E}">
        <p14:creationId xmlns:p14="http://schemas.microsoft.com/office/powerpoint/2010/main" val="28900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auth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Server on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2019: Support for replication, MSDTC, CDC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within SQL Server 2019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2000755"/>
            <a:ext cx="9102437" cy="38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888979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207491" y="6104456"/>
            <a:ext cx="66127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But does require additional setup.</a:t>
            </a:r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2016- “R Services” supported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2017- Now “Machine Learning Services”, supports R +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install R and/or Python depending on requirements.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finally unleashed </a:t>
            </a:r>
            <a:r>
              <a:rPr lang="en-US" sz="2800" dirty="0" err="1"/>
              <a:t>columnstore</a:t>
            </a:r>
            <a:r>
              <a:rPr lang="en-US" sz="2800" dirty="0"/>
              <a:t>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r>
              <a:rPr lang="en-US" sz="3600" dirty="0"/>
              <a:t> (SQL 2017)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cap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2019: Up to 5 synchronous replicas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Software Assurance –Azure VM SQL licensing in your Availability groups are now 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9626B2-60F3-411F-8FA8-E07D7A6A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06" y="2106131"/>
            <a:ext cx="3887950" cy="43728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EC61-35A5-4504-82CA-AD3ED9E6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52" y="2072879"/>
            <a:ext cx="5368376" cy="4426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B0906-367B-4455-9586-389F91BB3A17}"/>
              </a:ext>
            </a:extLst>
          </p:cNvPr>
          <p:cNvSpPr/>
          <p:nvPr/>
        </p:nvSpPr>
        <p:spPr>
          <a:xfrm>
            <a:off x="277839" y="1180327"/>
            <a:ext cx="10803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New in SQL Server 2019: Manage and monitor SSL/TLS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Deploy certs to instances in a AG or FCI easily</a:t>
            </a:r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Store UTF-8 data in char/varchar, replacing(?) </a:t>
            </a: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UTF-8 is the most popular character encoding set for XML, HTML, and the World Wide Web.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90%+ of the web is encoded UTF-8, all languages have </a:t>
            </a:r>
            <a:r>
              <a:rPr lang="en-US" sz="2800" i="1" dirty="0"/>
              <a:t>most</a:t>
            </a:r>
            <a:r>
              <a:rPr lang="en-US" sz="2800" dirty="0"/>
              <a:t> of their characters represented in a single data page of UTF-8.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r>
              <a:rPr lang="en-US" sz="3200" dirty="0"/>
              <a:t> are UTF-16: better coverage, 2x the space.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Choosing a UTF-8 collation allows for a wider variety of character values inside the char/varchar data types, at half of the storage compared to UTF-16.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String data is encoded UTF-8 when using a collation with suffix like: LATIN1_GENERAL_100_CI_AS_SC</a:t>
            </a:r>
            <a:r>
              <a:rPr lang="en-US" sz="3600" dirty="0">
                <a:highlight>
                  <a:srgbClr val="FFFF00"/>
                </a:highlight>
              </a:rPr>
              <a:t>_UTF8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Set at the instance-level or database-level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mostly Latin characters, should be more efficient than UTF-16 (</a:t>
            </a:r>
            <a:r>
              <a:rPr lang="en-US" sz="3600" dirty="0" err="1"/>
              <a:t>nchar</a:t>
            </a:r>
            <a:r>
              <a:rPr lang="en-US" sz="3600" dirty="0"/>
              <a:t>/</a:t>
            </a:r>
            <a:r>
              <a:rPr lang="en-US" sz="3600" dirty="0" err="1"/>
              <a:t>nvarchar</a:t>
            </a:r>
            <a:r>
              <a:rPr lang="en-US" sz="3600" dirty="0"/>
              <a:t>), reducing storage by 50%.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Unless you need to store characters outside of UTF-8, consider </a:t>
            </a:r>
            <a:r>
              <a:rPr lang="en-US" sz="3600" dirty="0" err="1"/>
              <a:t>nvarchar</a:t>
            </a:r>
            <a:r>
              <a:rPr lang="en-US" sz="3600" dirty="0"/>
              <a:t> no longer useful!</a:t>
            </a:r>
            <a:br>
              <a:rPr lang="en-US" sz="3600" dirty="0"/>
            </a:b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02839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Eliminates lock/latch waits observed in </a:t>
            </a:r>
            <a:r>
              <a:rPr lang="en-US" sz="3600" dirty="0" err="1"/>
              <a:t>databaseid</a:t>
            </a:r>
            <a:r>
              <a:rPr lang="en-US" sz="3600" dirty="0"/>
              <a:t> =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Typically a problem in workloads with large numbers of concurrent users and/or excessive </a:t>
            </a:r>
            <a:r>
              <a:rPr lang="en-US" sz="3600" dirty="0" err="1"/>
              <a:t>TempDB</a:t>
            </a:r>
            <a:r>
              <a:rPr lang="en-US" sz="3600" dirty="0"/>
              <a:t>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Reduces PAGELATCH_EX waits on “hot spots” where rapid inserts occur on the last page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performance up to 30%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to the definition of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sequential key was always superior to a random key, now it’s even 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toolbox\lab - </a:t>
            </a:r>
            <a:r>
              <a:rPr lang="en-US" sz="2400" dirty="0" err="1"/>
              <a:t>optimize_for_sequential_key</a:t>
            </a:r>
            <a:r>
              <a:rPr lang="en-US" sz="2400" dirty="0"/>
              <a:t> </a:t>
            </a:r>
            <a:r>
              <a:rPr lang="en-US" sz="2400" dirty="0" err="1"/>
              <a:t>testing.sql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https://techcommunity.microsoft.com/t5/SQL-Server/Behind-the-Scenes-on-OPTIMIZE-FOR-SEQUENTIAL-KEY/ba-p/806888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Important in determining the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reads,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400" dirty="0"/>
              <a:t>SELECT </a:t>
            </a:r>
            <a:r>
              <a:rPr lang="en-US" sz="2400" b="1" dirty="0"/>
              <a:t>APPROX_COUNT_DISTINCT</a:t>
            </a:r>
            <a:r>
              <a:rPr lang="en-US" sz="2400" dirty="0"/>
              <a:t>(id) from table</a:t>
            </a:r>
            <a:br>
              <a:rPr lang="en-US" sz="4400" dirty="0"/>
            </a:br>
            <a:r>
              <a:rPr lang="en-US" sz="2400" dirty="0"/>
              <a:t>--vs </a:t>
            </a:r>
            <a:br>
              <a:rPr lang="en-US" sz="4400" dirty="0"/>
            </a:br>
            <a:r>
              <a:rPr lang="en-US" sz="2400" dirty="0"/>
              <a:t>SELECT </a:t>
            </a:r>
            <a:r>
              <a:rPr lang="en-US" sz="2400" b="1" dirty="0"/>
              <a:t>COUNT(DISTINCT </a:t>
            </a:r>
            <a:r>
              <a:rPr lang="en-US" sz="2400" dirty="0"/>
              <a:t>id) from 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</a:t>
            </a:r>
          </a:p>
          <a:p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200" dirty="0">
                <a:latin typeface="Consolas" panose="020B0609020204030204" pitchFamily="49" charset="0"/>
              </a:rPr>
              <a:t>ALTER 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magical.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</a:t>
            </a:r>
            <a:r>
              <a:rPr lang="en-US" sz="3600" b="1" dirty="0"/>
              <a:t>BATCH_MODE_ON_ROWSTORE</a:t>
            </a:r>
            <a:r>
              <a:rPr lang="en-US" sz="3600" dirty="0"/>
              <a:t> database scoped configuration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in </a:t>
            </a:r>
            <a:r>
              <a:rPr lang="en-US" sz="3600" dirty="0" err="1"/>
              <a:t>compat</a:t>
            </a:r>
            <a:r>
              <a:rPr lang="en-US" sz="3600" dirty="0"/>
              <a:t> 150</a:t>
            </a:r>
            <a:endParaRPr lang="en-US" sz="6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400" dirty="0">
                <a:hlinkClick r:id="rId2"/>
              </a:rPr>
              <a:t>https://docs.microsoft.com/en-us/sql/relational-databases/performance/intelligent-query-processing?view=sql-server-ver15#batch-mode-on-rowstore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efficient memory estimation and handling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spill to disk if memory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Another feature introduced in SQL 2017, Interleaved Execution can help with TVF’s.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Improves plan quality, overall performance of table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Table variables still lack column statistics – a key difference.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On by default with </a:t>
            </a:r>
            <a:r>
              <a:rPr lang="en-US" sz="3200" dirty="0" err="1"/>
              <a:t>compat</a:t>
            </a:r>
            <a:r>
              <a:rPr lang="en-US" sz="3200" dirty="0"/>
              <a:t> level 150.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E68D72-7E6F-4867-B835-93B9B113E7E2}"/>
              </a:ext>
            </a:extLst>
          </p:cNvPr>
          <p:cNvSpPr txBox="1">
            <a:spLocks/>
          </p:cNvSpPr>
          <p:nvPr/>
        </p:nvSpPr>
        <p:spPr>
          <a:xfrm>
            <a:off x="719138" y="360363"/>
            <a:ext cx="1080135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/>
              <a:t>Performance Boost: Table variable deferred compilation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Existing behavior: </a:t>
            </a:r>
            <a:r>
              <a:rPr lang="en-US" sz="3200" dirty="0"/>
              <a:t>Table variables are compiled along with all other statements, cannot know the actual row count at time of execution, so a fixed guess </a:t>
            </a:r>
            <a:r>
              <a:rPr lang="en-US" sz="3200" b="1" dirty="0"/>
              <a:t>of one row </a:t>
            </a:r>
            <a:r>
              <a:rPr lang="en-US" sz="3200" dirty="0"/>
              <a:t>is used.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This is why table variables are only good for very small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Underestimation of </a:t>
            </a:r>
            <a:r>
              <a:rPr lang="en-US" sz="2800" dirty="0" err="1"/>
              <a:t>rowcount</a:t>
            </a:r>
            <a:r>
              <a:rPr lang="en-US" sz="2800" dirty="0"/>
              <a:t> caused poor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In SQL 2019: </a:t>
            </a:r>
            <a:r>
              <a:rPr lang="en-US" sz="3200" dirty="0"/>
              <a:t>compilation behavior matches that of temp tables, and results in the actual </a:t>
            </a:r>
            <a:r>
              <a:rPr lang="en-US" sz="3200" dirty="0" err="1"/>
              <a:t>rowcount</a:t>
            </a:r>
            <a:r>
              <a:rPr lang="en-US" sz="3200" dirty="0"/>
              <a:t> being used in the plan, much better plans. No change if you’re already using Table vars appropriately.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8674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716AD-0B4D-4E8B-A3D8-87DF012EBF35}"/>
              </a:ext>
            </a:extLst>
          </p:cNvPr>
          <p:cNvSpPr/>
          <p:nvPr/>
        </p:nvSpPr>
        <p:spPr>
          <a:xfrm>
            <a:off x="110985" y="1172633"/>
            <a:ext cx="1112864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in SQL 2019: Better error messages for failed inserts!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After SQL 2017 CU12, can be enabled with trace flag 460.</a:t>
            </a:r>
          </a:p>
          <a:p>
            <a:r>
              <a:rPr lang="en-US" sz="3200" dirty="0"/>
              <a:t>Old: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10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</a:p>
          <a:p>
            <a:r>
              <a:rPr lang="en-US" sz="3200" dirty="0"/>
              <a:t>New:</a:t>
            </a:r>
            <a:br>
              <a:rPr lang="en-US" sz="3200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37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 in table 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tempdb.dbo.string_truncation_test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', column 'chars'.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Truncated value: 'aaaaaaaaaaaaaaaaaaaaaaaaaaaaaaaaaaaaaaaaaaaaaaaaaaaaaaaaaaaaaaaaaaaaaaaaaaaaaaaaaaaaaaaaaaaaaaaaaaaa'.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Lab - toolbox\lab - string truncation error message improvement in SQL 2019.sql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51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52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4" y="72001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1188931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889208" lvl="1" indent="-457200"/>
            <a:r>
              <a:rPr lang="en-US" sz="3222" dirty="0"/>
              <a:t>Within 12 months, 12 CU’s for SQL 2017.</a:t>
            </a:r>
          </a:p>
          <a:p>
            <a:pPr marL="889208" lvl="1" indent="-457200"/>
            <a:r>
              <a:rPr lang="en-US" sz="3222" dirty="0"/>
              <a:t>17 CU’s in first 24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174567" y="1271588"/>
            <a:ext cx="10573789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rarely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Migration Assistant (DMA) </a:t>
            </a:r>
            <a:r>
              <a:rPr lang="en-US" sz="3600" dirty="0"/>
              <a:t>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Experimentation Assistant (DEA) </a:t>
            </a:r>
            <a:r>
              <a:rPr lang="en-US" sz="3600" dirty="0"/>
              <a:t>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Query Tuning Assistant (QTA) </a:t>
            </a:r>
            <a:r>
              <a:rPr lang="en-US" sz="3600" dirty="0"/>
              <a:t>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2693</Words>
  <Application>Microsoft Office PowerPoint</Application>
  <PresentationFormat>Custom</PresentationFormat>
  <Paragraphs>353</Paragraphs>
  <Slides>56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PowerPoint Presentation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No Longer Just Windows</vt:lpstr>
      <vt:lpstr>SQL Server on Linux</vt:lpstr>
      <vt:lpstr>SQL on Linux</vt:lpstr>
      <vt:lpstr>Big Data Clusters: SQL Server, Spark, and HDFS in Kubernetes</vt:lpstr>
      <vt:lpstr>PolyBase Query Service For External Data </vt:lpstr>
      <vt:lpstr>PolyBase Query Service For External Data </vt:lpstr>
      <vt:lpstr>Machine Learning Services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Feature/Edition improvements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Performance Boost: Batch mode on rowstore</vt:lpstr>
      <vt:lpstr>Performance Boost: Batch mode on rowstore</vt:lpstr>
      <vt:lpstr>Performance Boost: Memory Grant Feedback</vt:lpstr>
      <vt:lpstr>Performance Boost: Scalar UDF in-lining</vt:lpstr>
      <vt:lpstr>PowerPoint Presentation</vt:lpstr>
      <vt:lpstr>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134</cp:revision>
  <dcterms:created xsi:type="dcterms:W3CDTF">2011-08-19T20:30:49Z</dcterms:created>
  <dcterms:modified xsi:type="dcterms:W3CDTF">2019-11-13T18:10:04Z</dcterms:modified>
</cp:coreProperties>
</file>